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76672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605575"/>
              <a:satOff val="15655"/>
              <a:lumOff val="22628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A7AAA9"/>
              </a:solidFill>
              <a:prstDash val="solid"/>
              <a:miter lim="400000"/>
            </a:ln>
          </a:left>
          <a:right>
            <a:ln w="12700" cap="flat">
              <a:solidFill>
                <a:srgbClr val="A7AA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7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7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簡報標題"/>
          <p:cNvSpPr txBox="1"/>
          <p:nvPr>
            <p:ph type="title" hasCustomPrompt="1"/>
          </p:nvPr>
        </p:nvSpPr>
        <p:spPr>
          <a:xfrm>
            <a:off x="711200" y="2197100"/>
            <a:ext cx="115824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pc="-82" sz="8200"/>
            </a:lvl1pPr>
          </a:lstStyle>
          <a:p>
            <a:pPr/>
            <a:r>
              <a:t>簡報標題</a:t>
            </a:r>
          </a:p>
        </p:txBody>
      </p:sp>
      <p:sp>
        <p:nvSpPr>
          <p:cNvPr id="12" name="內文層級一…"/>
          <p:cNvSpPr txBox="1"/>
          <p:nvPr>
            <p:ph type="body" sz="quarter" idx="1" hasCustomPrompt="1"/>
          </p:nvPr>
        </p:nvSpPr>
        <p:spPr>
          <a:xfrm>
            <a:off x="711200" y="5334000"/>
            <a:ext cx="11582400" cy="1455526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作者和日期"/>
          <p:cNvSpPr txBox="1"/>
          <p:nvPr>
            <p:ph type="body" sz="quarter" idx="21" hasCustomPrompt="1"/>
          </p:nvPr>
        </p:nvSpPr>
        <p:spPr>
          <a:xfrm>
            <a:off x="711200" y="8410816"/>
            <a:ext cx="11582400" cy="429261"/>
          </a:xfrm>
          <a:prstGeom prst="rect">
            <a:avLst/>
          </a:prstGeom>
        </p:spPr>
        <p:txBody>
          <a:bodyPr/>
          <a:lstStyle>
            <a:lvl1pPr marL="0" indent="0" algn="ctr" defTabSz="557671">
              <a:lnSpc>
                <a:spcPct val="100000"/>
              </a:lnSpc>
              <a:spcBef>
                <a:spcPts val="0"/>
              </a:spcBef>
              <a:buSzTx/>
              <a:buNone/>
              <a:defRPr spc="-19" sz="19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xfrm>
            <a:off x="6342887" y="9104121"/>
            <a:ext cx="320549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幻燈片標題"/>
          <p:cNvSpPr txBox="1"/>
          <p:nvPr>
            <p:ph type="title" hasCustomPrompt="1"/>
          </p:nvPr>
        </p:nvSpPr>
        <p:spPr>
          <a:xfrm>
            <a:off x="711200" y="393700"/>
            <a:ext cx="11582400" cy="1168400"/>
          </a:xfrm>
          <a:prstGeom prst="rect">
            <a:avLst/>
          </a:prstGeom>
        </p:spPr>
        <p:txBody>
          <a:bodyPr anchor="ctr"/>
          <a:lstStyle/>
          <a:p>
            <a:pPr/>
            <a:r>
              <a:t>幻燈片標題</a:t>
            </a:r>
          </a:p>
        </p:txBody>
      </p:sp>
      <p:sp>
        <p:nvSpPr>
          <p:cNvPr id="100" name="幻燈片子標題"/>
          <p:cNvSpPr txBox="1"/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SzTx/>
              <a:buNone/>
              <a:defRPr spc="-30" sz="304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幻燈片子標題</a:t>
            </a:r>
          </a:p>
        </p:txBody>
      </p:sp>
      <p:sp>
        <p:nvSpPr>
          <p:cNvPr id="10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內文層級一…"/>
          <p:cNvSpPr txBox="1"/>
          <p:nvPr>
            <p:ph type="body" idx="1" hasCustomPrompt="1"/>
          </p:nvPr>
        </p:nvSpPr>
        <p:spPr>
          <a:xfrm>
            <a:off x="711200" y="2997518"/>
            <a:ext cx="11582400" cy="6045201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議程主題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議程標題"/>
          <p:cNvSpPr txBox="1"/>
          <p:nvPr>
            <p:ph type="title" hasCustomPrompt="1"/>
          </p:nvPr>
        </p:nvSpPr>
        <p:spPr>
          <a:xfrm>
            <a:off x="711200" y="393700"/>
            <a:ext cx="11582400" cy="1168400"/>
          </a:xfrm>
          <a:prstGeom prst="rect">
            <a:avLst/>
          </a:prstGeom>
        </p:spPr>
        <p:txBody>
          <a:bodyPr/>
          <a:lstStyle/>
          <a:p>
            <a:pPr/>
            <a:r>
              <a:t>議程標題</a:t>
            </a:r>
          </a:p>
        </p:txBody>
      </p:sp>
      <p:sp>
        <p:nvSpPr>
          <p:cNvPr id="110" name="議程副標題"/>
          <p:cNvSpPr txBox="1"/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SzTx/>
              <a:buNone/>
              <a:defRPr spc="-30" sz="304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議程副標題</a:t>
            </a:r>
          </a:p>
        </p:txBody>
      </p:sp>
      <p:sp>
        <p:nvSpPr>
          <p:cNvPr id="11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內文層級一…"/>
          <p:cNvSpPr txBox="1"/>
          <p:nvPr>
            <p:ph type="body" idx="1" hasCustomPrompt="1"/>
          </p:nvPr>
        </p:nvSpPr>
        <p:spPr>
          <a:xfrm>
            <a:off x="711200" y="2451100"/>
            <a:ext cx="11582400" cy="4445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聲明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內文層級一…"/>
          <p:cNvSpPr txBox="1"/>
          <p:nvPr>
            <p:ph type="body" sz="half" idx="1" hasCustomPrompt="1"/>
          </p:nvPr>
        </p:nvSpPr>
        <p:spPr>
          <a:xfrm>
            <a:off x="711200" y="1926083"/>
            <a:ext cx="11582400" cy="415703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詳細資訊"/>
          <p:cNvSpPr txBox="1"/>
          <p:nvPr>
            <p:ph type="body" sz="quarter" idx="21" hasCustomPrompt="1"/>
          </p:nvPr>
        </p:nvSpPr>
        <p:spPr>
          <a:xfrm>
            <a:off x="711200" y="562540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SzTx/>
              <a:buNone/>
              <a:defRPr spc="-30" sz="304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詳細資訊</a:t>
            </a:r>
          </a:p>
        </p:txBody>
      </p:sp>
      <p:sp>
        <p:nvSpPr>
          <p:cNvPr id="12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出處"/>
          <p:cNvSpPr txBox="1"/>
          <p:nvPr>
            <p:ph type="body" sz="quarter" idx="21" hasCustomPrompt="1"/>
          </p:nvPr>
        </p:nvSpPr>
        <p:spPr>
          <a:xfrm>
            <a:off x="711200" y="7191692"/>
            <a:ext cx="115824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SzTx/>
              <a:buNone/>
              <a:defRPr spc="-30" sz="304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出處</a:t>
            </a:r>
          </a:p>
        </p:txBody>
      </p:sp>
      <p:sp>
        <p:nvSpPr>
          <p:cNvPr id="136" name="內文層級一…"/>
          <p:cNvSpPr txBox="1"/>
          <p:nvPr>
            <p:ph type="body" sz="half" idx="1" hasCustomPrompt="1"/>
          </p:nvPr>
        </p:nvSpPr>
        <p:spPr>
          <a:xfrm>
            <a:off x="711200" y="2743200"/>
            <a:ext cx="11582400" cy="3619500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「著名的引言」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日落時海與天空呈現對比 1"/>
          <p:cNvSpPr/>
          <p:nvPr>
            <p:ph type="pic" sz="quarter" idx="21"/>
          </p:nvPr>
        </p:nvSpPr>
        <p:spPr>
          <a:xfrm>
            <a:off x="6598373" y="762000"/>
            <a:ext cx="5715001" cy="3809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日落時的沙灘和海"/>
          <p:cNvSpPr/>
          <p:nvPr>
            <p:ph type="pic" idx="22"/>
          </p:nvPr>
        </p:nvSpPr>
        <p:spPr>
          <a:xfrm>
            <a:off x="-2387600" y="762000"/>
            <a:ext cx="11887200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日落時海與天空呈現對比 2"/>
          <p:cNvSpPr/>
          <p:nvPr>
            <p:ph type="pic" sz="half" idx="23"/>
          </p:nvPr>
        </p:nvSpPr>
        <p:spPr>
          <a:xfrm>
            <a:off x="6661873" y="3637404"/>
            <a:ext cx="5588001" cy="62821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幻燈片編號"/>
          <p:cNvSpPr txBox="1"/>
          <p:nvPr>
            <p:ph type="sldNum" sz="quarter" idx="2"/>
          </p:nvPr>
        </p:nvSpPr>
        <p:spPr>
          <a:xfrm>
            <a:off x="6342126" y="9104121"/>
            <a:ext cx="320549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日落時的沙灘和海"/>
          <p:cNvSpPr/>
          <p:nvPr>
            <p:ph type="pic" idx="21"/>
          </p:nvPr>
        </p:nvSpPr>
        <p:spPr>
          <a:xfrm>
            <a:off x="558800" y="762000"/>
            <a:ext cx="11887200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日落時的沙灘和海"/>
          <p:cNvSpPr/>
          <p:nvPr>
            <p:ph type="pic" idx="21"/>
          </p:nvPr>
        </p:nvSpPr>
        <p:spPr>
          <a:xfrm>
            <a:off x="-1320800" y="-596900"/>
            <a:ext cx="15633700" cy="10422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簡報標題"/>
          <p:cNvSpPr txBox="1"/>
          <p:nvPr>
            <p:ph type="title" hasCustomPrompt="1"/>
          </p:nvPr>
        </p:nvSpPr>
        <p:spPr>
          <a:xfrm>
            <a:off x="711200" y="2197100"/>
            <a:ext cx="115824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pc="-82" sz="8200">
                <a:solidFill>
                  <a:srgbClr val="FFFFFF"/>
                </a:solidFill>
              </a:defRPr>
            </a:lvl1pPr>
          </a:lstStyle>
          <a:p>
            <a:pPr/>
            <a:r>
              <a:t>簡報標題</a:t>
            </a:r>
          </a:p>
        </p:txBody>
      </p:sp>
      <p:sp>
        <p:nvSpPr>
          <p:cNvPr id="23" name="內文層級一…"/>
          <p:cNvSpPr txBox="1"/>
          <p:nvPr>
            <p:ph type="body" sz="quarter" idx="1" hasCustomPrompt="1"/>
          </p:nvPr>
        </p:nvSpPr>
        <p:spPr>
          <a:xfrm>
            <a:off x="711200" y="5334000"/>
            <a:ext cx="11582400" cy="145715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作者和日期"/>
          <p:cNvSpPr txBox="1"/>
          <p:nvPr>
            <p:ph type="body" sz="quarter" idx="22" hasCustomPrompt="1"/>
          </p:nvPr>
        </p:nvSpPr>
        <p:spPr>
          <a:xfrm>
            <a:off x="711200" y="8407400"/>
            <a:ext cx="11582400" cy="429260"/>
          </a:xfrm>
          <a:prstGeom prst="rect">
            <a:avLst/>
          </a:prstGeom>
        </p:spPr>
        <p:txBody>
          <a:bodyPr/>
          <a:lstStyle>
            <a:lvl1pPr marL="0" indent="0" algn="ctr" defTabSz="557671">
              <a:lnSpc>
                <a:spcPct val="100000"/>
              </a:lnSpc>
              <a:spcBef>
                <a:spcPts val="0"/>
              </a:spcBef>
              <a:buSzTx/>
              <a:buNone/>
              <a:defRPr spc="-19" sz="19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5" name="幻燈片編號"/>
          <p:cNvSpPr txBox="1"/>
          <p:nvPr>
            <p:ph type="sldNum" sz="quarter" idx="2"/>
          </p:nvPr>
        </p:nvSpPr>
        <p:spPr>
          <a:xfrm>
            <a:off x="6342887" y="9104121"/>
            <a:ext cx="320549" cy="342901"/>
          </a:xfrm>
          <a:prstGeom prst="rect">
            <a:avLst/>
          </a:prstGeom>
        </p:spPr>
        <p:txBody>
          <a:bodyPr/>
          <a:lstStyle>
            <a:lvl1pPr defTabSz="584200"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日落時海與天空呈現對比"/>
          <p:cNvSpPr/>
          <p:nvPr>
            <p:ph type="pic" idx="21"/>
          </p:nvPr>
        </p:nvSpPr>
        <p:spPr>
          <a:xfrm>
            <a:off x="3427686" y="762000"/>
            <a:ext cx="11889828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燈片標題"/>
          <p:cNvSpPr txBox="1"/>
          <p:nvPr>
            <p:ph type="title" hasCustomPrompt="1"/>
          </p:nvPr>
        </p:nvSpPr>
        <p:spPr>
          <a:xfrm>
            <a:off x="711406" y="2851794"/>
            <a:ext cx="5058553" cy="2088506"/>
          </a:xfrm>
          <a:prstGeom prst="rect">
            <a:avLst/>
          </a:prstGeom>
        </p:spPr>
        <p:txBody>
          <a:bodyPr anchor="b"/>
          <a:lstStyle/>
          <a:p>
            <a:pPr/>
            <a:r>
              <a:t>幻燈片標題</a:t>
            </a:r>
          </a:p>
        </p:txBody>
      </p:sp>
      <p:sp>
        <p:nvSpPr>
          <p:cNvPr id="34" name="內文層級一…"/>
          <p:cNvSpPr txBox="1"/>
          <p:nvPr>
            <p:ph type="body" sz="quarter" idx="1" hasCustomPrompt="1"/>
          </p:nvPr>
        </p:nvSpPr>
        <p:spPr>
          <a:xfrm>
            <a:off x="711406" y="4775200"/>
            <a:ext cx="5058553" cy="391160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幻燈片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44" name="幻燈片子標題"/>
          <p:cNvSpPr txBox="1"/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SzTx/>
              <a:buNone/>
              <a:defRPr spc="-30" sz="304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幻燈片子標題</a:t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79120"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燈片標題"/>
          <p:cNvSpPr txBox="1"/>
          <p:nvPr>
            <p:ph type="title" hasCustomPrompt="1"/>
          </p:nvPr>
        </p:nvSpPr>
        <p:spPr>
          <a:xfrm>
            <a:off x="707744" y="369937"/>
            <a:ext cx="5054071" cy="2030363"/>
          </a:xfrm>
          <a:prstGeom prst="rect">
            <a:avLst/>
          </a:prstGeom>
        </p:spPr>
        <p:txBody>
          <a:bodyPr anchor="b"/>
          <a:lstStyle/>
          <a:p>
            <a:pPr/>
            <a:r>
              <a:t>幻燈片標題</a:t>
            </a:r>
          </a:p>
        </p:txBody>
      </p:sp>
      <p:sp>
        <p:nvSpPr>
          <p:cNvPr id="61" name="內文層級一…"/>
          <p:cNvSpPr txBox="1"/>
          <p:nvPr>
            <p:ph type="body" sz="half" idx="1" hasCustomPrompt="1"/>
          </p:nvPr>
        </p:nvSpPr>
        <p:spPr>
          <a:xfrm>
            <a:off x="711200" y="3412066"/>
            <a:ext cx="5054600" cy="5267095"/>
          </a:xfrm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幻燈片子標題"/>
          <p:cNvSpPr txBox="1"/>
          <p:nvPr>
            <p:ph type="body" sz="quarter" idx="21" hasCustomPrompt="1"/>
          </p:nvPr>
        </p:nvSpPr>
        <p:spPr>
          <a:xfrm>
            <a:off x="711200" y="2268982"/>
            <a:ext cx="50546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SzTx/>
              <a:buNone/>
              <a:defRPr spc="-30" sz="304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幻燈片子標題</a:t>
            </a:r>
          </a:p>
        </p:txBody>
      </p:sp>
      <p:sp>
        <p:nvSpPr>
          <p:cNvPr id="63" name="日落時海與天空呈現對比"/>
          <p:cNvSpPr/>
          <p:nvPr>
            <p:ph type="pic" idx="22"/>
          </p:nvPr>
        </p:nvSpPr>
        <p:spPr>
          <a:xfrm>
            <a:off x="5848049" y="762000"/>
            <a:ext cx="7049102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小型即時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燈片標題"/>
          <p:cNvSpPr txBox="1"/>
          <p:nvPr>
            <p:ph type="title" hasCustomPrompt="1"/>
          </p:nvPr>
        </p:nvSpPr>
        <p:spPr>
          <a:xfrm>
            <a:off x="707744" y="369937"/>
            <a:ext cx="5054071" cy="2030363"/>
          </a:xfrm>
          <a:prstGeom prst="rect">
            <a:avLst/>
          </a:prstGeom>
        </p:spPr>
        <p:txBody>
          <a:bodyPr anchor="b"/>
          <a:lstStyle/>
          <a:p>
            <a:pPr/>
            <a:r>
              <a:t>幻燈片標題</a:t>
            </a:r>
          </a:p>
        </p:txBody>
      </p:sp>
      <p:sp>
        <p:nvSpPr>
          <p:cNvPr id="72" name="內文層級一…"/>
          <p:cNvSpPr txBox="1"/>
          <p:nvPr>
            <p:ph type="body" sz="half" idx="1" hasCustomPrompt="1"/>
          </p:nvPr>
        </p:nvSpPr>
        <p:spPr>
          <a:xfrm>
            <a:off x="711200" y="3412066"/>
            <a:ext cx="5054600" cy="5267095"/>
          </a:xfrm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幻燈片子標題"/>
          <p:cNvSpPr txBox="1"/>
          <p:nvPr>
            <p:ph type="body" sz="quarter" idx="21" hasCustomPrompt="1"/>
          </p:nvPr>
        </p:nvSpPr>
        <p:spPr>
          <a:xfrm>
            <a:off x="711200" y="2268982"/>
            <a:ext cx="50546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SzTx/>
              <a:buNone/>
              <a:defRPr spc="-30" sz="304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幻燈片子標題</a:t>
            </a:r>
          </a:p>
        </p:txBody>
      </p:sp>
      <p:sp>
        <p:nvSpPr>
          <p:cNvPr id="7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大型即時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幻燈片標題"/>
          <p:cNvSpPr txBox="1"/>
          <p:nvPr>
            <p:ph type="title" hasCustomPrompt="1"/>
          </p:nvPr>
        </p:nvSpPr>
        <p:spPr>
          <a:xfrm>
            <a:off x="707744" y="369937"/>
            <a:ext cx="5054071" cy="2030363"/>
          </a:xfrm>
          <a:prstGeom prst="rect">
            <a:avLst/>
          </a:prstGeom>
        </p:spPr>
        <p:txBody>
          <a:bodyPr anchor="b"/>
          <a:lstStyle/>
          <a:p>
            <a:pPr/>
            <a:r>
              <a:t>幻燈片標題</a:t>
            </a:r>
          </a:p>
        </p:txBody>
      </p:sp>
      <p:sp>
        <p:nvSpPr>
          <p:cNvPr id="82" name="內文層級一…"/>
          <p:cNvSpPr txBox="1"/>
          <p:nvPr>
            <p:ph type="body" sz="half" idx="1" hasCustomPrompt="1"/>
          </p:nvPr>
        </p:nvSpPr>
        <p:spPr>
          <a:xfrm>
            <a:off x="711200" y="3412066"/>
            <a:ext cx="5054600" cy="5267095"/>
          </a:xfrm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幻燈片子標題"/>
          <p:cNvSpPr txBox="1"/>
          <p:nvPr>
            <p:ph type="body" sz="quarter" idx="21" hasCustomPrompt="1"/>
          </p:nvPr>
        </p:nvSpPr>
        <p:spPr>
          <a:xfrm>
            <a:off x="711200" y="2268982"/>
            <a:ext cx="50546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SzTx/>
              <a:buNone/>
              <a:defRPr spc="-30" sz="304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幻燈片子標題</a:t>
            </a:r>
          </a:p>
        </p:txBody>
      </p:sp>
      <p:sp>
        <p:nvSpPr>
          <p:cNvPr id="8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章節標題"/>
          <p:cNvSpPr txBox="1"/>
          <p:nvPr>
            <p:ph type="title" hasCustomPrompt="1"/>
          </p:nvPr>
        </p:nvSpPr>
        <p:spPr>
          <a:xfrm>
            <a:off x="711200" y="2451100"/>
            <a:ext cx="11582400" cy="44450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80000"/>
              </a:lnSpc>
              <a:defRPr spc="-82" sz="8200"/>
            </a:lvl1pPr>
          </a:lstStyle>
          <a:p>
            <a:pPr/>
            <a:r>
              <a:t>章節標題</a:t>
            </a:r>
          </a:p>
        </p:txBody>
      </p:sp>
      <p:sp>
        <p:nvSpPr>
          <p:cNvPr id="92" name="幻燈片編號"/>
          <p:cNvSpPr txBox="1"/>
          <p:nvPr>
            <p:ph type="sldNum" sz="quarter" idx="2"/>
          </p:nvPr>
        </p:nvSpPr>
        <p:spPr>
          <a:xfrm>
            <a:off x="6342887" y="9104121"/>
            <a:ext cx="320549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 hasCustomPrompt="1"/>
          </p:nvPr>
        </p:nvSpPr>
        <p:spPr>
          <a:xfrm>
            <a:off x="711200" y="2997200"/>
            <a:ext cx="11582400" cy="604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幻燈片標題"/>
          <p:cNvSpPr txBox="1"/>
          <p:nvPr>
            <p:ph type="title" hasCustomPrompt="1"/>
          </p:nvPr>
        </p:nvSpPr>
        <p:spPr>
          <a:xfrm>
            <a:off x="711200" y="397933"/>
            <a:ext cx="1158240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幻燈片標題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6338739" y="9104121"/>
            <a:ext cx="320549" cy="342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3937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7874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1811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15748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19685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23622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27559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31496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35433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自動語料收集與分析入門…"/>
          <p:cNvSpPr txBox="1"/>
          <p:nvPr>
            <p:ph type="ctrTitle"/>
          </p:nvPr>
        </p:nvSpPr>
        <p:spPr>
          <a:xfrm>
            <a:off x="711200" y="2580587"/>
            <a:ext cx="11582400" cy="3302001"/>
          </a:xfrm>
          <a:prstGeom prst="rect">
            <a:avLst/>
          </a:prstGeom>
        </p:spPr>
        <p:txBody>
          <a:bodyPr/>
          <a:lstStyle/>
          <a:p>
            <a:pPr/>
            <a:r>
              <a:t>自動語料收集與分析入門</a:t>
            </a:r>
          </a:p>
          <a:p>
            <a:pPr/>
            <a:r>
              <a:t>期末專題報告</a:t>
            </a:r>
          </a:p>
        </p:txBody>
      </p:sp>
      <p:sp>
        <p:nvSpPr>
          <p:cNvPr id="172" name="臺文113 李家銓"/>
          <p:cNvSpPr txBox="1"/>
          <p:nvPr>
            <p:ph type="subTitle" sz="quarter" idx="1"/>
          </p:nvPr>
        </p:nvSpPr>
        <p:spPr>
          <a:xfrm>
            <a:off x="711200" y="5717487"/>
            <a:ext cx="11582400" cy="1455526"/>
          </a:xfrm>
          <a:prstGeom prst="rect">
            <a:avLst/>
          </a:prstGeom>
        </p:spPr>
        <p:txBody>
          <a:bodyPr/>
          <a:lstStyle/>
          <a:p>
            <a:pPr/>
            <a:r>
              <a:t>臺文113 李家銓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目前進度及未解問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目前進度及未解問題</a:t>
            </a:r>
          </a:p>
        </p:txBody>
      </p:sp>
      <p:sp>
        <p:nvSpPr>
          <p:cNvPr id="201" name="找出詩人的名字、詩題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找出詩人的名字、詩題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目前進度及未解問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目前進度及未解問題</a:t>
            </a:r>
          </a:p>
        </p:txBody>
      </p:sp>
      <p:sp>
        <p:nvSpPr>
          <p:cNvPr id="204" name="找出詩人的名字、詩題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找出詩人的名字、詩題</a:t>
            </a:r>
          </a:p>
        </p:txBody>
      </p:sp>
      <p:pic>
        <p:nvPicPr>
          <p:cNvPr id="205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9700" y="1629427"/>
            <a:ext cx="6673972" cy="7922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目前進度及未解問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目前進度及未解問題</a:t>
            </a:r>
          </a:p>
        </p:txBody>
      </p:sp>
      <p:sp>
        <p:nvSpPr>
          <p:cNvPr id="208" name="找出詩人的名字、詩題√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找出詩人的名字、詩題√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目前進度及未解問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目前進度及未解問題</a:t>
            </a:r>
          </a:p>
        </p:txBody>
      </p:sp>
      <p:sp>
        <p:nvSpPr>
          <p:cNvPr id="211" name="找出詩人的名字、詩題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找出詩人的名字、詩題√</a:t>
            </a:r>
          </a:p>
          <a:p>
            <a:pPr/>
            <a:r>
              <a:t>從簡介處找出詩人所屬國家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目前進度及未解問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目前進度及未解問題</a:t>
            </a:r>
          </a:p>
        </p:txBody>
      </p:sp>
      <p:sp>
        <p:nvSpPr>
          <p:cNvPr id="214" name="找出詩人名字、詩題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找出詩人名字、詩題√</a:t>
            </a:r>
          </a:p>
          <a:p>
            <a:pPr/>
            <a:r>
              <a:t>從簡介處找出詩人所屬國家</a:t>
            </a:r>
          </a:p>
        </p:txBody>
      </p:sp>
      <p:pic>
        <p:nvPicPr>
          <p:cNvPr id="215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7500" y="1533144"/>
            <a:ext cx="9829800" cy="812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目前進度及未解問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目前進度及未解問題</a:t>
            </a:r>
          </a:p>
        </p:txBody>
      </p:sp>
      <p:sp>
        <p:nvSpPr>
          <p:cNvPr id="218" name="找出詩人的名字、詩題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找出詩人的名字、詩題√</a:t>
            </a:r>
          </a:p>
          <a:p>
            <a:pPr/>
            <a:r>
              <a:t>從簡介處找出詩人所屬國家╳（目前無法順利取出國家名稱）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目前進度及未解問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目前進度及未解問題</a:t>
            </a:r>
          </a:p>
        </p:txBody>
      </p:sp>
      <p:sp>
        <p:nvSpPr>
          <p:cNvPr id="221" name="找出詩人的名字、詩題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找出詩人的名字、詩題√</a:t>
            </a:r>
          </a:p>
          <a:p>
            <a:pPr/>
            <a:r>
              <a:t>從簡介處找出詩人所屬國家╳（目前無法順利取出國家名稱）</a:t>
            </a:r>
          </a:p>
          <a:p>
            <a:pPr/>
            <a:r>
              <a:t>詩題翻譯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翻譯的部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翻譯的部分</a:t>
            </a:r>
          </a:p>
        </p:txBody>
      </p:sp>
      <p:pic>
        <p:nvPicPr>
          <p:cNvPr id="224" name="d7c6c1fe57b54224acbf14fb36d10242.MOV" descr="d7c6c1fe57b54224acbf14fb36d10242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031290" y="1980130"/>
            <a:ext cx="4942220" cy="8786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2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2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2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目前進度及未解問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目前進度及未解問題</a:t>
            </a:r>
          </a:p>
        </p:txBody>
      </p:sp>
      <p:sp>
        <p:nvSpPr>
          <p:cNvPr id="227" name="找出詩人的名字、詩題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找出詩人的名字、詩題√</a:t>
            </a:r>
          </a:p>
          <a:p>
            <a:pPr/>
            <a:r>
              <a:t>從簡介處找出詩人所屬國家╳（目前無法順利取出國家名稱）</a:t>
            </a:r>
          </a:p>
          <a:p>
            <a:pPr/>
            <a:r>
              <a:t>詩題翻譯╳（速度太慢，機械翻譯可能破壞美感）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目前進度及未解問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目前進度及未解問題</a:t>
            </a:r>
          </a:p>
        </p:txBody>
      </p:sp>
      <p:sp>
        <p:nvSpPr>
          <p:cNvPr id="230" name="找出詩人的名字、詩題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找出詩人的名字、詩題√</a:t>
            </a:r>
          </a:p>
          <a:p>
            <a:pPr/>
            <a:r>
              <a:t>從簡介處找出詩人所屬國家╳（目前無法順利取出國家名稱）</a:t>
            </a:r>
          </a:p>
          <a:p>
            <a:pPr/>
            <a:r>
              <a:t>詩題翻譯╳（速度太慢，機械翻譯可能破壞美感）</a:t>
            </a:r>
          </a:p>
          <a:p>
            <a:pPr/>
            <a:r>
              <a:t>整理成表格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動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動機</a:t>
            </a:r>
          </a:p>
        </p:txBody>
      </p:sp>
      <p:pic>
        <p:nvPicPr>
          <p:cNvPr id="175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047" y="1661250"/>
            <a:ext cx="12232706" cy="7645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目前進度及未解問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目前進度及未解問題</a:t>
            </a:r>
          </a:p>
        </p:txBody>
      </p:sp>
      <p:sp>
        <p:nvSpPr>
          <p:cNvPr id="233" name="找出詩人的名字、詩題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找出詩人的名字、詩題√</a:t>
            </a:r>
          </a:p>
          <a:p>
            <a:pPr/>
            <a:r>
              <a:t>從簡介處找出詩人所屬國家╳（目前無法順利取出國家名稱）</a:t>
            </a:r>
          </a:p>
          <a:p>
            <a:pPr/>
            <a:r>
              <a:t>詩題翻譯╳（速度太慢，機械翻譯可能破壞美感）</a:t>
            </a:r>
          </a:p>
          <a:p>
            <a:pPr/>
            <a:r>
              <a:t>整理成表格</a:t>
            </a:r>
          </a:p>
        </p:txBody>
      </p:sp>
      <p:pic>
        <p:nvPicPr>
          <p:cNvPr id="234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79"/>
          <a:stretch>
            <a:fillRect/>
          </a:stretch>
        </p:blipFill>
        <p:spPr>
          <a:xfrm>
            <a:off x="2567657" y="1623174"/>
            <a:ext cx="7869272" cy="7723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目前進度及未解問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目前進度及未解問題</a:t>
            </a:r>
          </a:p>
        </p:txBody>
      </p:sp>
      <p:sp>
        <p:nvSpPr>
          <p:cNvPr id="237" name="找出詩人的名字、詩題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找出詩人的名字、詩題√</a:t>
            </a:r>
          </a:p>
          <a:p>
            <a:pPr/>
            <a:r>
              <a:t>從簡介處找出詩人所屬國家╳（目前無法順利取出國家名稱）</a:t>
            </a:r>
          </a:p>
          <a:p>
            <a:pPr/>
            <a:r>
              <a:t>詩題翻譯╳（速度太慢，機械翻譯可能破壞美感）</a:t>
            </a:r>
          </a:p>
          <a:p>
            <a:pPr/>
            <a:r>
              <a:t>整理成表格√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目前進度及未解問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目前進度及未解問題</a:t>
            </a:r>
          </a:p>
        </p:txBody>
      </p:sp>
      <p:sp>
        <p:nvSpPr>
          <p:cNvPr id="240" name="找出詩人的名字、詩題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找出詩人的名字、詩題√</a:t>
            </a:r>
          </a:p>
          <a:p>
            <a:pPr/>
            <a:r>
              <a:t>從簡介處找出詩人所屬國家╳（目前無法順利取出國家名稱）</a:t>
            </a:r>
          </a:p>
          <a:p>
            <a:pPr/>
            <a:r>
              <a:t>詩題翻譯╳（速度太慢，機械翻譯可能破壞美感）</a:t>
            </a:r>
          </a:p>
          <a:p>
            <a:pPr/>
            <a:r>
              <a:t>整理成表格√</a:t>
            </a:r>
          </a:p>
          <a:p>
            <a:pPr/>
            <a:r>
              <a:t>有些詩人、詩題沒爬到（不知道為什麼）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謝謝大家"/>
          <p:cNvSpPr txBox="1"/>
          <p:nvPr>
            <p:ph type="ctrTitle"/>
          </p:nvPr>
        </p:nvSpPr>
        <p:spPr>
          <a:xfrm>
            <a:off x="711200" y="2580587"/>
            <a:ext cx="11582400" cy="3302001"/>
          </a:xfrm>
          <a:prstGeom prst="rect">
            <a:avLst/>
          </a:prstGeom>
        </p:spPr>
        <p:txBody>
          <a:bodyPr/>
          <a:lstStyle/>
          <a:p>
            <a:pPr/>
            <a:r>
              <a:t>謝謝大家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動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動機</a:t>
            </a:r>
          </a:p>
        </p:txBody>
      </p:sp>
      <p:pic>
        <p:nvPicPr>
          <p:cNvPr id="178" name="截圖 2023-12-18 晚上10.30.02.png" descr="截圖 2023-12-18 晚上10.30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096" y="1622526"/>
            <a:ext cx="12396608" cy="7747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找出詩人的名字、詩題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找出詩人的名字、詩題</a:t>
            </a:r>
          </a:p>
          <a:p>
            <a:pPr/>
            <a:r>
              <a:t>從簡介處找出詩人所屬國家</a:t>
            </a:r>
          </a:p>
          <a:p>
            <a:pPr/>
            <a:r>
              <a:t>詩題翻譯</a:t>
            </a:r>
          </a:p>
          <a:p>
            <a:pPr/>
            <a:r>
              <a:t>整理成表格</a:t>
            </a:r>
          </a:p>
        </p:txBody>
      </p:sp>
      <p:sp>
        <p:nvSpPr>
          <p:cNvPr id="181" name="程式目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程式目標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《程式語言教學誌 FB, YouTube: PYDOING》部落格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《程式語言教學誌 FB, YouTube: PYDOING》部落格</a:t>
            </a:r>
          </a:p>
        </p:txBody>
      </p:sp>
      <p:sp>
        <p:nvSpPr>
          <p:cNvPr id="184" name="參考資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參考資源</a:t>
            </a:r>
          </a:p>
        </p:txBody>
      </p:sp>
      <p:pic>
        <p:nvPicPr>
          <p:cNvPr id="185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794209"/>
            <a:ext cx="13004801" cy="4146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貼上的影片.png" descr="貼上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97601" y="3623909"/>
            <a:ext cx="3437129" cy="604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參考資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參考資源</a:t>
            </a:r>
          </a:p>
        </p:txBody>
      </p:sp>
      <p:pic>
        <p:nvPicPr>
          <p:cNvPr id="189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0138" y="1607634"/>
            <a:ext cx="10444524" cy="7640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程式碼內部分段說明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程式碼內部分段說明</a:t>
            </a:r>
          </a:p>
        </p:txBody>
      </p:sp>
      <p:pic>
        <p:nvPicPr>
          <p:cNvPr id="192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505" y="1813179"/>
            <a:ext cx="8851790" cy="7531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程式碼內部分段說明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程式碼內部分段說明</a:t>
            </a:r>
          </a:p>
        </p:txBody>
      </p:sp>
      <p:pic>
        <p:nvPicPr>
          <p:cNvPr id="195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954987"/>
            <a:ext cx="11582400" cy="7277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程式碼內部分段說明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程式碼內部分段說明</a:t>
            </a:r>
          </a:p>
        </p:txBody>
      </p:sp>
      <p:pic>
        <p:nvPicPr>
          <p:cNvPr id="198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4700" y="3568046"/>
            <a:ext cx="9195400" cy="35080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9900" rtl="0" fontAlgn="auto" latinLnBrk="0" hangingPunct="0">
          <a:lnSpc>
            <a:spcPct val="9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9900" rtl="0" fontAlgn="auto" latinLnBrk="0" hangingPunct="0">
          <a:lnSpc>
            <a:spcPct val="9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